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26"/>
  </p:notesMasterIdLst>
  <p:sldIdLst>
    <p:sldId id="261" r:id="rId2"/>
    <p:sldId id="256" r:id="rId3"/>
    <p:sldId id="262" r:id="rId4"/>
    <p:sldId id="263" r:id="rId5"/>
    <p:sldId id="257" r:id="rId6"/>
    <p:sldId id="273" r:id="rId7"/>
    <p:sldId id="267" r:id="rId8"/>
    <p:sldId id="265" r:id="rId9"/>
    <p:sldId id="266" r:id="rId10"/>
    <p:sldId id="258" r:id="rId11"/>
    <p:sldId id="269" r:id="rId12"/>
    <p:sldId id="268" r:id="rId13"/>
    <p:sldId id="270" r:id="rId14"/>
    <p:sldId id="271" r:id="rId15"/>
    <p:sldId id="272" r:id="rId16"/>
    <p:sldId id="259" r:id="rId17"/>
    <p:sldId id="274" r:id="rId18"/>
    <p:sldId id="275" r:id="rId19"/>
    <p:sldId id="276" r:id="rId20"/>
    <p:sldId id="277" r:id="rId21"/>
    <p:sldId id="279" r:id="rId22"/>
    <p:sldId id="278" r:id="rId23"/>
    <p:sldId id="280" r:id="rId24"/>
    <p:sldId id="26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58"/>
    <p:restoredTop sz="96405"/>
  </p:normalViewPr>
  <p:slideViewPr>
    <p:cSldViewPr snapToGrid="0">
      <p:cViewPr>
        <p:scale>
          <a:sx n="100" d="100"/>
          <a:sy n="100" d="100"/>
        </p:scale>
        <p:origin x="2696" y="1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20340-2104-A741-B704-B0ED29014C84}" type="datetimeFigureOut">
              <a:rPr lang="en-US" smtClean="0"/>
              <a:t>6/4/23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C992B-CF3F-B043-A0D4-E4A862A41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5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4724E-7CB4-4288-908A-97852378BB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74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C0F8E7E-8FDB-B549-8056-A04941168DE5}" type="datetime1">
              <a:rPr lang="en-US" smtClean="0"/>
              <a:t>6/4/23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93738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931D-73A6-6549-AECD-508B6863E870}" type="datetime1">
              <a:rPr lang="en-US" smtClean="0"/>
              <a:t>6/4/23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0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324E-F43B-4D4C-9F90-59649D35F5F9}" type="datetime1">
              <a:rPr lang="en-US" smtClean="0"/>
              <a:t>6/4/23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12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2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4200" spc="200" baseline="0">
                <a:solidFill>
                  <a:srgbClr val="EE5612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D2EA2E9-013E-AB47-BC97-17F51FA22B3A}" type="datetime1">
              <a:rPr lang="en-US" smtClean="0"/>
              <a:t>6/4/23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77536" y="5264106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048" y="1"/>
            <a:ext cx="12188952" cy="4572000"/>
          </a:xfrm>
          <a:solidFill>
            <a:schemeClr val="bg1">
              <a:lumMod val="75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087" y="5520047"/>
            <a:ext cx="3530248" cy="4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12C6D-CE56-CF4A-8DBF-C76F7E8E495B}" type="datetime1">
              <a:rPr lang="en-US" smtClean="0"/>
              <a:t>6/4/23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5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AAA8A4-4C96-BE4F-9E1C-428080E0BACC}" type="datetime1">
              <a:rPr lang="en-US" smtClean="0"/>
              <a:t>6/4/23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12522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A41D6-B07E-DC49-A486-FDA2D13C35BC}" type="datetime1">
              <a:rPr lang="en-US" smtClean="0"/>
              <a:t>6/4/23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33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7E067-47F5-044A-8A13-F879DBD075BC}" type="datetime1">
              <a:rPr lang="en-US" smtClean="0"/>
              <a:t>6/4/23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03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AD2F-1130-B14F-A37D-7190EB120BD6}" type="datetime1">
              <a:rPr lang="en-US" smtClean="0"/>
              <a:t>6/4/23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7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E3F15-160B-A24A-A518-90DC0291861B}" type="datetime1">
              <a:rPr lang="en-US" smtClean="0"/>
              <a:t>6/4/23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62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E6799D-CE10-4745-88A9-6A33FD6561D9}" type="datetime1">
              <a:rPr lang="en-US" smtClean="0"/>
              <a:t>6/4/23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2915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13AE25-CE86-1346-9A31-2A2AF6C844B6}" type="datetime1">
              <a:rPr lang="en-US" smtClean="0"/>
              <a:t>6/4/23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033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0B9501A-05B8-B740-B11A-B913FF0EE626}" type="datetime1">
              <a:rPr lang="en-US" smtClean="0"/>
              <a:t>6/4/23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222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MS Applied Data Science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/>
            </a:br>
            <a:r>
              <a:rPr lang="en-US" sz="2800" b="1" dirty="0"/>
              <a:t>Portfolio Presentation: </a:t>
            </a:r>
            <a:r>
              <a:rPr lang="en-US" sz="2800" b="1" dirty="0">
                <a:solidFill>
                  <a:schemeClr val="tx1"/>
                </a:solidFill>
              </a:rPr>
              <a:t>Jeff Levesque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2F6C782B-1F93-0037-2252-FB2CF8A464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1" b="21811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287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932"/>
            <a:lum/>
          </a:blip>
          <a:srcRect/>
          <a:stretch>
            <a:fillRect l="-12000" t="20000" r="-12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IST-664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Ensembled Chatbot: classifiers with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9089F-E539-6FB4-7AB9-48C44B1D1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4DB52-4754-4E19-F24F-49AC4752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2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Sub Topic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56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QuestionAnswerCMU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question-answer pair to train question classifier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entire NSF Graduate Research Fellowship Carnegie Mellow University dataset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 with question and answer columns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StackOverflow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list of postings grouped by channels used to train classifier to label questions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original dataset 75GB reduced to 200MB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only verified answer posts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top 10 channels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Sample 20% remaining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Reddit: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used to train RNN based NMT chat agent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mont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 (12/2005) of reddit data (12/2005 – 05/2006 available)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mapreduce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every comment id with parent comment id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80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26936-B124-334E-51E0-CADD097C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question-answer</a:t>
            </a:r>
          </a:p>
        </p:txBody>
      </p:sp>
      <p:pic>
        <p:nvPicPr>
          <p:cNvPr id="6" name="Content Placeholder 5" descr="C:\Users\jeff1\AppData\Local\Microsoft\Windows\INetCache\Content.MSO\C1B1B730.tmp">
            <a:extLst>
              <a:ext uri="{FF2B5EF4-FFF2-40B4-BE49-F238E27FC236}">
                <a16:creationId xmlns:a16="http://schemas.microsoft.com/office/drawing/2014/main" id="{EDC5A59F-892D-E146-7E11-11D6F66E50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5587" y="2298700"/>
            <a:ext cx="41402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04F43D-8DDD-1AC7-F0DE-6180D1B014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Random Forest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Roughly 72% accurate</a:t>
            </a:r>
          </a:p>
          <a:p>
            <a:r>
              <a:rPr lang="en-US" dirty="0"/>
              <a:t>Train time 5.05 seconds</a:t>
            </a:r>
          </a:p>
          <a:p>
            <a:r>
              <a:rPr lang="en-US" dirty="0"/>
              <a:t>Prediction: 0.29 seconds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713B1-28DC-1EB6-D319-9B1BD23E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97656-A7FE-FAF2-F69C-58489D60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74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5245E7-8830-A067-17AA-0F7D63AB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question-label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D35082-70C1-FD9F-E825-5908CF4A2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769364"/>
            <a:ext cx="4443984" cy="82391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</a:t>
            </a:r>
            <a:r>
              <a:rPr lang="en-US" dirty="0">
                <a:solidFill>
                  <a:schemeClr val="accent1"/>
                </a:solidFill>
              </a:rPr>
              <a:t>(73.5%)</a:t>
            </a:r>
          </a:p>
        </p:txBody>
      </p:sp>
      <p:pic>
        <p:nvPicPr>
          <p:cNvPr id="9" name="Content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113AE30-0357-0C30-C5A9-463A7F0C65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96" y="2757686"/>
            <a:ext cx="3546492" cy="354649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230E06-3DDA-BE60-9865-A9327F4C4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769364"/>
            <a:ext cx="4443984" cy="823912"/>
          </a:xfrm>
        </p:spPr>
        <p:txBody>
          <a:bodyPr/>
          <a:lstStyle/>
          <a:p>
            <a:r>
              <a:rPr lang="en-US" dirty="0"/>
              <a:t>Labels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A436120-BA41-A294-4222-FC3FE45482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25014" y="2757686"/>
            <a:ext cx="3275024" cy="2562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64456-E2BB-A1DE-C5B3-F9D4D15B1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832A3C-85AA-C6EB-B17F-83B8FBF7F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8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8AA0B-F5F2-DAB5-DCFE-BD26B810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NMT chatbot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F4D17B-B030-A58E-4517-B6473B66A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80464"/>
            <a:ext cx="4443984" cy="823912"/>
          </a:xfrm>
        </p:spPr>
        <p:txBody>
          <a:bodyPr/>
          <a:lstStyle/>
          <a:p>
            <a:r>
              <a:rPr lang="en-US" dirty="0"/>
              <a:t>Execution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C049E1-F6CD-B2EA-DAF6-FBF2CD62F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757687"/>
            <a:ext cx="4724400" cy="3109714"/>
          </a:xfrm>
        </p:spPr>
        <p:txBody>
          <a:bodyPr>
            <a:normAutofit fontScale="55000" lnSpcReduction="20000"/>
          </a:bodyPr>
          <a:lstStyle/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root@development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:/vagrant# python3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run.py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Starting interactive mode (first response will take a while):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hey, where is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billy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DecisionTreeClassifier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hey jimmy, maybe checkout ['math']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DCD547-28ED-4961-9B2D-2ED5022705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1900" y="1680464"/>
            <a:ext cx="5232400" cy="823912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BC4BBBE-0B3B-E874-98B2-C829F1DC8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1900" y="2757685"/>
            <a:ext cx="5232400" cy="341451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NMT generated response with ‘bleu’ score less than 12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NMT response suppressed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question-label classifier (fallback) response returned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800" dirty="0"/>
              <a:t>Discussion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NMT uses ‘bleu’ scoring scale for responses</a:t>
            </a:r>
          </a:p>
          <a:p>
            <a:pPr lvl="1"/>
            <a:r>
              <a:rPr lang="en-US" dirty="0"/>
              <a:t>change default ‘bleu’ metric to ‘accuracy’</a:t>
            </a:r>
          </a:p>
          <a:p>
            <a:r>
              <a:rPr lang="en-US" dirty="0"/>
              <a:t>Our codebase arbitrarily suppresses NMT response when bleu </a:t>
            </a:r>
            <a:r>
              <a:rPr lang="en-US" dirty="0" err="1"/>
              <a:t>best_score</a:t>
            </a:r>
            <a:r>
              <a:rPr lang="en-US" dirty="0"/>
              <a:t> &lt; 12</a:t>
            </a:r>
          </a:p>
          <a:p>
            <a:pPr lvl="1"/>
            <a:r>
              <a:rPr lang="en-US" dirty="0"/>
              <a:t>never spent time investigating NMT scoring configuration</a:t>
            </a:r>
          </a:p>
          <a:p>
            <a:r>
              <a:rPr lang="en-US" dirty="0"/>
              <a:t>ingested data in </a:t>
            </a:r>
            <a:r>
              <a:rPr lang="en-US" dirty="0" err="1"/>
              <a:t>mongodb</a:t>
            </a:r>
            <a:r>
              <a:rPr lang="en-US" dirty="0"/>
              <a:t> should be sufficient quantity for at least low quality NMT chatbot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20141-D06A-2FE8-F452-6F1FB3600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22E81-7798-2D77-2EFA-A3C005AFF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667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 pencilSize="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IST-736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Market Prediction: using sentiment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D5E4F-F673-B65E-FAC4-1DE438B84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DE05B-874E-F723-C227-FF8655DBE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97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Time Series with Granger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Extra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Performed comparison of ARIMA vs LSTM for time-series prediction of stock volume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7CBC7F-19ED-BFE5-AABE-A72E28D03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547608"/>
            <a:ext cx="4889500" cy="2562193"/>
          </a:xfrm>
        </p:spPr>
        <p:txBody>
          <a:bodyPr>
            <a:normAutofit fontScale="925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Tweets from financial analysts (roughly 3200)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ReformedBroker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SJosephBurns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JimCramer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C99BF6-497C-4783-53AC-9E7A87A6E9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 err="1"/>
              <a:t>Quandl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61E6C3-17D2-9BC7-012B-46B8035A1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5171686" cy="2562193"/>
          </a:xfrm>
        </p:spPr>
        <p:txBody>
          <a:bodyPr numCol="2">
            <a:normAutofit fontScale="92500"/>
          </a:bodyPr>
          <a:lstStyle/>
          <a:p>
            <a:r>
              <a:rPr lang="en-US" dirty="0"/>
              <a:t>APPL</a:t>
            </a:r>
          </a:p>
          <a:p>
            <a:r>
              <a:rPr lang="en-US" dirty="0"/>
              <a:t>AMZN</a:t>
            </a:r>
          </a:p>
          <a:p>
            <a:r>
              <a:rPr lang="en-US" dirty="0"/>
              <a:t>GOOGL</a:t>
            </a:r>
          </a:p>
          <a:p>
            <a:r>
              <a:rPr lang="en-US" dirty="0"/>
              <a:t>MMT</a:t>
            </a:r>
          </a:p>
          <a:p>
            <a:r>
              <a:rPr lang="en-US" dirty="0"/>
              <a:t>VX1</a:t>
            </a:r>
          </a:p>
          <a:p>
            <a:r>
              <a:rPr lang="en-US" dirty="0"/>
              <a:t>NASDAQ</a:t>
            </a:r>
          </a:p>
          <a:p>
            <a:r>
              <a:rPr lang="en-US" dirty="0"/>
              <a:t>SPY</a:t>
            </a:r>
          </a:p>
          <a:p>
            <a:r>
              <a:rPr lang="en-US" dirty="0"/>
              <a:t>MMM</a:t>
            </a:r>
          </a:p>
          <a:p>
            <a:r>
              <a:rPr lang="en-US" dirty="0"/>
              <a:t>QQQ</a:t>
            </a:r>
          </a:p>
          <a:p>
            <a:r>
              <a:rPr lang="en-US" dirty="0"/>
              <a:t>RWTC</a:t>
            </a:r>
          </a:p>
          <a:p>
            <a:r>
              <a:rPr lang="en-US" dirty="0"/>
              <a:t>CON_15YFIXED_IR</a:t>
            </a:r>
          </a:p>
          <a:p>
            <a:r>
              <a:rPr lang="en-US" dirty="0"/>
              <a:t>CON_30YFIXED_APR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43BFE-2231-67A4-DBF5-C6DED679AAF7}"/>
              </a:ext>
            </a:extLst>
          </p:cNvPr>
          <p:cNvSpPr txBox="1"/>
          <p:nvPr/>
        </p:nvSpPr>
        <p:spPr>
          <a:xfrm>
            <a:off x="6525014" y="2547608"/>
            <a:ext cx="51716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Daily short-volume &amp; total-volume (09/15/2014– 09/15/2019)</a:t>
            </a:r>
          </a:p>
        </p:txBody>
      </p:sp>
    </p:spTree>
    <p:extLst>
      <p:ext uri="{BB962C8B-B14F-4D97-AF65-F5344CB8AC3E}">
        <p14:creationId xmlns:p14="http://schemas.microsoft.com/office/powerpoint/2010/main" val="313287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2A37A2-551E-DDF5-5FC9-C8EB8A5C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(LDA)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6306A0-7434-B4CA-2494-4C0D21775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DC363-236E-CE99-8695-2CFAF44A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BB9D1-C1DE-4BE5-74FA-9C60419F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19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7D8C248-3436-6FBF-CBDF-6896A06CA22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6534"/>
            <a:ext cx="4079486" cy="3059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F6BEA96-5FB6-62F3-7B3E-33DA6E2FC4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17448"/>
            <a:ext cx="4072013" cy="305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E23B07-6297-D1DE-A26C-76FE23439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616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 size="85"/>
                    </a14:imgEffect>
                    <a14:imgEffect>
                      <a14:colorTemperature colorTemp="11500"/>
                    </a14:imgEffect>
                    <a14:imgEffect>
                      <a14:saturation sat="310000"/>
                    </a14:imgEffect>
                  </a14:imgLayer>
                </a14:imgProps>
              </a:ext>
            </a:extLst>
          </a:blip>
          <a:srcRect/>
          <a:stretch>
            <a:fillRect t="-60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F949-153C-BC2A-DE01-7D97902EB5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34074-2D49-D1A5-1F97-2531097031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accent1"/>
                </a:solidFill>
                <a:effectLst/>
                <a:latin typeface="ArialMT"/>
              </a:rPr>
              <a:t>Showcase coursework that demonstrate learning achievements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241FD-DC00-71DF-ED0E-CDDA78FB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E6F41-3E43-51AC-5D97-39FC977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89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2D048-1DEE-7D79-D5F1-D29C60A6A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Sentiment: 10 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2268F-2FF2-2176-2F2D-37A67E091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3664"/>
            <a:ext cx="4443984" cy="823912"/>
          </a:xfrm>
        </p:spPr>
        <p:txBody>
          <a:bodyPr/>
          <a:lstStyle/>
          <a:p>
            <a:r>
              <a:rPr lang="en-US" dirty="0" err="1"/>
              <a:t>LizAnnSonders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985F7-BE85-1116-4EA3-7F864E9418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3664"/>
            <a:ext cx="4443984" cy="823912"/>
          </a:xfrm>
        </p:spPr>
        <p:txBody>
          <a:bodyPr/>
          <a:lstStyle/>
          <a:p>
            <a:r>
              <a:rPr lang="en-US" dirty="0" err="1"/>
              <a:t>JimCramer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F4651B-A195-3326-4F0D-83A127190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5A6940-3838-D106-DAF5-E47DBE6F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20</a:t>
            </a:fld>
            <a:endParaRPr lang="en-US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D05FC44D-FBC2-8512-C54F-654B2E31AF3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9704"/>
            <a:ext cx="4336254" cy="3252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356FDBB-3E43-EEB7-A2D4-4A4EB0BD4F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20008"/>
            <a:ext cx="4336255" cy="3252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2516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9C16B-9742-E1C3-56A8-E84C0AE7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Granger Causality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319908-E8B8-8D6B-8400-8F203BC79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96700-F69C-3234-585E-3EDBB3F6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21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AFDC025-89C3-3AF8-5E29-2A11456C1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200" y="1548257"/>
            <a:ext cx="8572499" cy="46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1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3C6A25-B4C4-DFF2-3B63-DD1A51CC6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 (TF-IDF) predict +/- Volume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5B7BBD-EB3F-FC95-C8D8-A95A837F4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7764"/>
            <a:ext cx="4724400" cy="823912"/>
          </a:xfrm>
        </p:spPr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BNB Results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D601A2-7545-E6F7-CF6E-976C7CBD2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667764"/>
            <a:ext cx="4443984" cy="823912"/>
          </a:xfrm>
        </p:spPr>
        <p:txBody>
          <a:bodyPr/>
          <a:lstStyle/>
          <a:p>
            <a:r>
              <a:rPr lang="en-US" dirty="0"/>
              <a:t>AMZN: Z-Score Indicator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C772A-03E8-B926-5BE3-739D184EB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E2B08-D8B7-4979-F99E-09E4C1C78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22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4337A25-D69B-2C03-7219-8A1DC31F052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090" y="2709352"/>
            <a:ext cx="4595446" cy="342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0446E6C-BC38-6A54-A49C-F26E0B93FA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853" y="2679316"/>
            <a:ext cx="4595447" cy="34540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868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2E69-71DE-2938-7EEA-4828B57A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Model Comparison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C902E3-6F9A-6E16-5112-B3724AF2F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6112"/>
            <a:ext cx="4443984" cy="823912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63278B-F6D1-E1FB-3631-13CAD1C975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2808348"/>
            <a:ext cx="4597400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4BCFEF-C1C6-2B79-2C9E-060818761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133" y="1666112"/>
            <a:ext cx="4443984" cy="823912"/>
          </a:xfrm>
        </p:spPr>
        <p:txBody>
          <a:bodyPr/>
          <a:lstStyle/>
          <a:p>
            <a:r>
              <a:rPr lang="en-US" dirty="0"/>
              <a:t>K-Fold (BNB)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46EAF3-B7CA-5F1E-9188-D05626BBB20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133" y="2808348"/>
            <a:ext cx="4587513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7D44E-5595-063B-52FF-5B119AD06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61617-9594-1219-49BD-BE2C9773B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06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Follow-up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AWS Integration: streaming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FA6F0-DDC9-871F-8FCA-886AA1E41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DE7A4-9AA9-7DCB-3C32-03FA6D06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35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0558-0ED2-D384-541E-71434F54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512E1-E181-445A-F8F1-6456EF98B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Collect, store, and access data by identifying and leveraging applicable technologies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Create actionable insight across a range of contexts (e.g. societal, business, political), using data and the full data science life cycle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visualization and predictive models to help generate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Use programming languages such as Rand Python to support the generation of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Communicate insights gained via visualization and analytics to a broad range of audiences (including project sponsors and technical team leads)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ethics in the development, use and evaluation of data and predictive models (e.g., fairness, bias, transparency, privacy)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9675A-DBDD-3BA6-B7FC-E9FB25AA1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35AC8-2D8A-51DC-6E2C-34E835C0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370408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20D5-E994-12CF-E4DA-055F2816E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Capstone Projects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CFFCB9-C4C0-E692-975C-465A2D6944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0281430"/>
              </p:ext>
            </p:extLst>
          </p:nvPr>
        </p:nvGraphicFramePr>
        <p:xfrm>
          <a:off x="1371600" y="2171700"/>
          <a:ext cx="10248900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val="4086179984"/>
                    </a:ext>
                  </a:extLst>
                </a:gridCol>
                <a:gridCol w="3441700">
                  <a:extLst>
                    <a:ext uri="{9D8B030D-6E8A-4147-A177-3AD203B41FA5}">
                      <a16:colId xmlns:a16="http://schemas.microsoft.com/office/drawing/2014/main" val="1520073103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3515288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Capstone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Skills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611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FIN-654</a:t>
                      </a:r>
                    </a:p>
                    <a:p>
                      <a:r>
                        <a:rPr lang="en-US" dirty="0"/>
                        <a:t>Financial Analytics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Asset/Portfolio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R, time series analysis, financial analysis, Shiny Dashboard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23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IST-664</a:t>
                      </a:r>
                    </a:p>
                    <a:p>
                      <a:r>
                        <a:rPr lang="en-US" dirty="0"/>
                        <a:t>Natural Language 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Chatbot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MongoDB / Hadoop,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Notebook, Time series analysis, Classification analysis, Natural language processing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628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IST-736</a:t>
                      </a:r>
                    </a:p>
                    <a:p>
                      <a:r>
                        <a:rPr lang="en-US" dirty="0"/>
                        <a:t>Text Mining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Stock Market Sentiment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Topic modeling, Sentiment analysis, Time series analysis, Classification analysis, Signal analysis, Data mining, AWS,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342613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C32524-27DE-BCB2-1BA9-2A4B3A97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309D2D-BF96-A2FC-71AC-95490A016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122466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795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 trans="45000" pencilSize="0"/>
                    </a14:imgEffect>
                  </a14:imgLayer>
                </a14:imgProps>
              </a:ext>
            </a:extLst>
          </a:blip>
          <a:srcRect/>
          <a:stretch>
            <a:fillRect l="5000"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FIN-654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64FF607-ED24-A799-B7F1-DCC419566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Asset Analysis: visualization using Shiny 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441EFE-5CFB-4CEE-8A26-0E82823F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5BD4F-6314-A98A-9860-672FFC69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89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Utilize R, perform financial analysis for decision-making, visualize results using Shiny dashboard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Reuse R code from previous course assignments with supplement python code to perform financial analysis,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machine learning visualized through Shiny dashboard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07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79C4E7-6CE9-9323-06A1-4AA009243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World’s Biggest Data Breaches &amp; Hacks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Privacy Rights Clearinghouse</a:t>
            </a:r>
          </a:p>
          <a:p>
            <a:pPr>
              <a:buFont typeface="+mj-lt"/>
              <a:buAutoNum type="arabicPeriod"/>
            </a:pP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two datasets were merged into 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python, then inner joined with a list of stock ticker symbols obtained using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quandl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API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0A7795-0384-2B01-C8B4-0D5320AEE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2114" y="2340864"/>
            <a:ext cx="4443984" cy="823912"/>
          </a:xfrm>
        </p:spPr>
        <p:txBody>
          <a:bodyPr/>
          <a:lstStyle/>
          <a:p>
            <a:r>
              <a:rPr lang="en-US" dirty="0"/>
              <a:t>Final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125DCD-8DFE-88B3-E067-561280FF14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52114" y="3305207"/>
            <a:ext cx="4443984" cy="256219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blw</a:t>
            </a:r>
            <a:endParaRPr lang="en-US" dirty="0"/>
          </a:p>
          <a:p>
            <a:r>
              <a:rPr lang="en-US" dirty="0"/>
              <a:t>dal</a:t>
            </a:r>
          </a:p>
          <a:p>
            <a:r>
              <a:rPr lang="en-US" dirty="0"/>
              <a:t>fb</a:t>
            </a:r>
          </a:p>
          <a:p>
            <a:r>
              <a:rPr lang="en-US" dirty="0" err="1"/>
              <a:t>gpn</a:t>
            </a:r>
            <a:endParaRPr lang="en-US" dirty="0"/>
          </a:p>
          <a:p>
            <a:r>
              <a:rPr lang="en-US" dirty="0"/>
              <a:t>mar</a:t>
            </a:r>
          </a:p>
          <a:p>
            <a:r>
              <a:rPr lang="en-US" dirty="0" err="1"/>
              <a:t>ms</a:t>
            </a:r>
            <a:endParaRPr lang="en-US" dirty="0"/>
          </a:p>
          <a:p>
            <a:r>
              <a:rPr lang="en-US" dirty="0" err="1"/>
              <a:t>sti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7</a:t>
            </a:fld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57FA8B6-5B86-B9C3-0308-F5D1B315B927}"/>
              </a:ext>
            </a:extLst>
          </p:cNvPr>
          <p:cNvSpPr/>
          <p:nvPr/>
        </p:nvSpPr>
        <p:spPr>
          <a:xfrm>
            <a:off x="6096000" y="3641584"/>
            <a:ext cx="1033657" cy="9041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02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4D36B-0660-F835-B2E0-23DB1E360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8020ED-A00B-9383-DE76-611AF9A22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32864"/>
            <a:ext cx="4443984" cy="823912"/>
          </a:xfrm>
        </p:spPr>
        <p:txBody>
          <a:bodyPr/>
          <a:lstStyle/>
          <a:p>
            <a:r>
              <a:rPr lang="en-US" dirty="0"/>
              <a:t>Variance</a:t>
            </a:r>
          </a:p>
        </p:txBody>
      </p:sp>
      <p:pic>
        <p:nvPicPr>
          <p:cNvPr id="3074" name="Picture 2" descr="dashboard">
            <a:extLst>
              <a:ext uri="{FF2B5EF4-FFF2-40B4-BE49-F238E27FC236}">
                <a16:creationId xmlns:a16="http://schemas.microsoft.com/office/drawing/2014/main" id="{9BC13CC0-53F0-1FC9-AECB-4347FF8678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1" y="2961772"/>
            <a:ext cx="396088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56DB18-BEC6-B448-B7E2-B7695CE3C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76797" y="1832864"/>
            <a:ext cx="4443984" cy="823912"/>
          </a:xfrm>
        </p:spPr>
        <p:txBody>
          <a:bodyPr/>
          <a:lstStyle/>
          <a:p>
            <a:r>
              <a:rPr lang="en-US" dirty="0"/>
              <a:t>Markowitz Model</a:t>
            </a:r>
          </a:p>
        </p:txBody>
      </p:sp>
      <p:pic>
        <p:nvPicPr>
          <p:cNvPr id="3076" name="Picture 4" descr="markowitz">
            <a:extLst>
              <a:ext uri="{FF2B5EF4-FFF2-40B4-BE49-F238E27FC236}">
                <a16:creationId xmlns:a16="http://schemas.microsoft.com/office/drawing/2014/main" id="{CA730D6C-BD5B-0723-B22A-40D9C0C19D73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6797" y="2961772"/>
            <a:ext cx="594041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7B210-A9F1-1484-5F84-059699158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73A8A-678C-EAB4-F6B4-D3D2ECC80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34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94C51-8EB9-E1DC-474B-4C6C6BA0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DEA0B-A6E3-1E1B-A45B-4306DBD03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Arima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C5AC5-F025-4FA7-FC5F-DA9AE54779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97E6B2-1437-822B-C1D5-20D7B7BE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88418E-ED65-84F7-DB6A-2CB0C5196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9</a:t>
            </a:fld>
            <a:endParaRPr lang="en-US"/>
          </a:p>
        </p:txBody>
      </p:sp>
      <p:pic>
        <p:nvPicPr>
          <p:cNvPr id="4098" name="Picture 2" descr="arima">
            <a:extLst>
              <a:ext uri="{FF2B5EF4-FFF2-40B4-BE49-F238E27FC236}">
                <a16:creationId xmlns:a16="http://schemas.microsoft.com/office/drawing/2014/main" id="{A3C672B3-951E-6A03-8267-9E94C3A9CEA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23519"/>
            <a:ext cx="3782702" cy="313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stm">
            <a:extLst>
              <a:ext uri="{FF2B5EF4-FFF2-40B4-BE49-F238E27FC236}">
                <a16:creationId xmlns:a16="http://schemas.microsoft.com/office/drawing/2014/main" id="{B9B5DE4D-8916-1745-4D54-DA779AEE4B2B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723519"/>
            <a:ext cx="3990423" cy="314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07234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{FE00AE46-A7A9-B94A-B709-29D22D48CF39}tf10001072</Template>
  <TotalTime>597</TotalTime>
  <Words>1125</Words>
  <Application>Microsoft Macintosh PowerPoint</Application>
  <PresentationFormat>Widescreen</PresentationFormat>
  <Paragraphs>208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ArialMT</vt:lpstr>
      <vt:lpstr>Calibri</vt:lpstr>
      <vt:lpstr>Courier New</vt:lpstr>
      <vt:lpstr>Franklin Gothic Book</vt:lpstr>
      <vt:lpstr>Wingdings</vt:lpstr>
      <vt:lpstr>Crop</vt:lpstr>
      <vt:lpstr> MS Applied Data Science  Portfolio Presentation: Jeff Levesque </vt:lpstr>
      <vt:lpstr>Introduction</vt:lpstr>
      <vt:lpstr>Learning Goals</vt:lpstr>
      <vt:lpstr>Capstone Projects</vt:lpstr>
      <vt:lpstr>FIN-654</vt:lpstr>
      <vt:lpstr>Objective</vt:lpstr>
      <vt:lpstr>Portfolio: Dataset</vt:lpstr>
      <vt:lpstr>Shiny Dashboard</vt:lpstr>
      <vt:lpstr>Shiny Dashboard</vt:lpstr>
      <vt:lpstr>IST-664</vt:lpstr>
      <vt:lpstr>Objective</vt:lpstr>
      <vt:lpstr>Portfolio: Dataset</vt:lpstr>
      <vt:lpstr>Classifier: question-answer</vt:lpstr>
      <vt:lpstr>Classifier: question-label</vt:lpstr>
      <vt:lpstr>RNN: NMT chatbot</vt:lpstr>
      <vt:lpstr>IST-736</vt:lpstr>
      <vt:lpstr>Objective</vt:lpstr>
      <vt:lpstr>Portfolio: Dataset</vt:lpstr>
      <vt:lpstr>Topic Modeling (LDA)</vt:lpstr>
      <vt:lpstr>LDA Sentiment: 10 topics</vt:lpstr>
      <vt:lpstr>Granger Causality</vt:lpstr>
      <vt:lpstr>Tweets (TF-IDF) predict +/- Volume</vt:lpstr>
      <vt:lpstr>SJosephBurns: Model Comparison</vt:lpstr>
      <vt:lpstr>Follow-up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Levesque</dc:creator>
  <cp:lastModifiedBy>Jeffrey Levesque</cp:lastModifiedBy>
  <cp:revision>212</cp:revision>
  <dcterms:created xsi:type="dcterms:W3CDTF">2023-01-02T21:49:25Z</dcterms:created>
  <dcterms:modified xsi:type="dcterms:W3CDTF">2023-06-05T01:10:50Z</dcterms:modified>
</cp:coreProperties>
</file>